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Fira Sans Extra Condensed Medium"/>
      <p:regular r:id="rId28"/>
      <p:bold r:id="rId29"/>
      <p:italic r:id="rId30"/>
      <p:boldItalic r:id="rId31"/>
    </p:embeddedFont>
    <p:embeddedFont>
      <p:font typeface="Roboto Condensed"/>
      <p:regular r:id="rId32"/>
      <p:bold r:id="rId33"/>
      <p:italic r:id="rId34"/>
      <p:boldItalic r:id="rId35"/>
    </p:embeddedFont>
    <p:embeddedFont>
      <p:font typeface="Roboto Condensed Light"/>
      <p:regular r:id="rId36"/>
      <p:bold r:id="rId37"/>
      <p:italic r:id="rId38"/>
      <p:boldItalic r:id="rId39"/>
    </p:embeddedFont>
    <p:embeddedFont>
      <p:font typeface="Exo 2"/>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2-regular.fntdata"/><Relationship Id="rId20" Type="http://schemas.openxmlformats.org/officeDocument/2006/relationships/slide" Target="slides/slide16.xml"/><Relationship Id="rId42" Type="http://schemas.openxmlformats.org/officeDocument/2006/relationships/font" Target="fonts/Exo2-italic.fntdata"/><Relationship Id="rId41" Type="http://schemas.openxmlformats.org/officeDocument/2006/relationships/font" Target="fonts/Exo2-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Exo2-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FiraSansExtraCondensedMedium-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11" Type="http://schemas.openxmlformats.org/officeDocument/2006/relationships/slide" Target="slides/slide7.xml"/><Relationship Id="rId33" Type="http://schemas.openxmlformats.org/officeDocument/2006/relationships/font" Target="fonts/RobotoCondensed-bold.fntdata"/><Relationship Id="rId10" Type="http://schemas.openxmlformats.org/officeDocument/2006/relationships/slide" Target="slides/slide6.xml"/><Relationship Id="rId32" Type="http://schemas.openxmlformats.org/officeDocument/2006/relationships/font" Target="fonts/RobotoCondensed-regular.fntdata"/><Relationship Id="rId13" Type="http://schemas.openxmlformats.org/officeDocument/2006/relationships/slide" Target="slides/slide9.xml"/><Relationship Id="rId35" Type="http://schemas.openxmlformats.org/officeDocument/2006/relationships/font" Target="fonts/RobotoCondensed-boldItalic.fntdata"/><Relationship Id="rId12" Type="http://schemas.openxmlformats.org/officeDocument/2006/relationships/slide" Target="slides/slide8.xml"/><Relationship Id="rId34" Type="http://schemas.openxmlformats.org/officeDocument/2006/relationships/font" Target="fonts/RobotoCondensed-italic.fntdata"/><Relationship Id="rId15" Type="http://schemas.openxmlformats.org/officeDocument/2006/relationships/slide" Target="slides/slide11.xml"/><Relationship Id="rId37" Type="http://schemas.openxmlformats.org/officeDocument/2006/relationships/font" Target="fonts/RobotoCondensedLight-bold.fntdata"/><Relationship Id="rId14" Type="http://schemas.openxmlformats.org/officeDocument/2006/relationships/slide" Target="slides/slide10.xml"/><Relationship Id="rId36" Type="http://schemas.openxmlformats.org/officeDocument/2006/relationships/font" Target="fonts/RobotoCondensedLight-regular.fntdata"/><Relationship Id="rId17" Type="http://schemas.openxmlformats.org/officeDocument/2006/relationships/slide" Target="slides/slide13.xml"/><Relationship Id="rId39" Type="http://schemas.openxmlformats.org/officeDocument/2006/relationships/font" Target="fonts/RobotoCondensedLight-boldItalic.fntdata"/><Relationship Id="rId16" Type="http://schemas.openxmlformats.org/officeDocument/2006/relationships/slide" Target="slides/slide12.xml"/><Relationship Id="rId38" Type="http://schemas.openxmlformats.org/officeDocument/2006/relationships/font" Target="fonts/RobotoCondensedLigh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gboost.ai/" TargetMode="External"/><Relationship Id="rId3" Type="http://schemas.openxmlformats.org/officeDocument/2006/relationships/hyperlink" Target="https://en.wikipedia.org/wiki/Gradient_boosting" TargetMode="External"/><Relationship Id="rId4" Type="http://schemas.openxmlformats.org/officeDocument/2006/relationships/hyperlink" Target="https://developer.nvidia.com/blog/gradient-boosting-decision-trees-xgboost-cuda/"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friends. One aspect in life that people use to measure the level of </a:t>
            </a:r>
            <a:r>
              <a:rPr lang="en"/>
              <a:t>success and happiness is the amount of wealth we have. So, today we would be presenting our findings on “HOW TO GET RICHHHH”.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linear regression using Only numeric variable as a factor for predicting the income using linear regression. However, the explained variance is only 0.59 for train and 0.54 for test. This shows that there is very little relation between the variables and income.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9baafe93d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9baafe93d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we introduce categorical data into the independent variable. We did this by dummy encoding categorical data, giving it a numeric representation. By having more </a:t>
            </a:r>
            <a:r>
              <a:rPr lang="en"/>
              <a:t>variables</a:t>
            </a:r>
            <a:r>
              <a:rPr lang="en"/>
              <a:t> to train and test the dataset, we achieved an explained variance of 0.84 for train and 0.82 for test. Symbolising a strong relationship.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weren’t </a:t>
            </a:r>
            <a:r>
              <a:rPr lang="en"/>
              <a:t>satisfied</a:t>
            </a:r>
            <a:r>
              <a:rPr lang="en"/>
              <a:t> with the 84% accuracy for the linear </a:t>
            </a:r>
            <a:r>
              <a:rPr lang="en"/>
              <a:t>regression since linear regression predicts income for all all variables our group feels we can further refine the accuracy thus</a:t>
            </a:r>
            <a:r>
              <a:rPr lang="en"/>
              <a:t> we went with a few different models of tree classification.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56449bd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56449bd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Wanting to get rich, we chose to go with the 75th percentile of the income taken from the dataset. Which we found out the about is $117656. Hence, we split the income into 2, 0 for income below third quartile and 1 for income above third quartile.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5786c04a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5786c04a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Also, did data cleaning so we resampled the data so that it is not overly biased towards one side. So the number of people with income above $117656 will be equal to the number less than $117656 with the number of people each being 750.</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baafe93d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baafe93d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tree model we tested out was a normal binary tree with the decision tree classifier. We ran the tree at a depth of 5 and here are the results. So on the left is a image of the resulting tree. On the right are the confusion matrix and the accuracies based on the train and test datasets. We can see that even with a basic decision tree, we already achieved a higher accuracy than the precious linear regression model, with 86% for the train data and 88% for the test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baafe93d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baafe93d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we still wanted to look for ways to further improve the accuracy. So we chose to use a random forest classifier with a number of estimators of 400 and at depth 10, and here are the </a:t>
            </a:r>
            <a:r>
              <a:rPr lang="en"/>
              <a:t>results</a:t>
            </a:r>
            <a:r>
              <a:rPr lang="en"/>
              <a:t>. As you can see, with the test data, the accuracy increased from 88.3% to 95%, and this is a pretty significant increase. Furthermore, we can see that we even have a 99.8 and 100% true positive rate for the train and test </a:t>
            </a:r>
            <a:r>
              <a:rPr lang="en"/>
              <a:t>dataset</a:t>
            </a:r>
            <a:r>
              <a:rPr lang="en"/>
              <a:t> respectively.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we wanted further explore different </a:t>
            </a:r>
            <a:r>
              <a:rPr lang="en"/>
              <a:t>better</a:t>
            </a:r>
            <a:r>
              <a:rPr lang="en"/>
              <a:t> models of machine learning and we came upon the model XGBosst.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53f10cf2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53f10cf2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76B900"/>
                </a:solidFill>
                <a:uFill>
                  <a:noFill/>
                </a:uFill>
                <a:hlinkClick r:id="rId2">
                  <a:extLst>
                    <a:ext uri="{A12FA001-AC4F-418D-AE19-62706E023703}">
                      <ahyp:hlinkClr val="tx"/>
                    </a:ext>
                  </a:extLst>
                </a:hlinkClick>
              </a:rPr>
              <a:t>XGBoost</a:t>
            </a:r>
            <a:r>
              <a:rPr lang="en" sz="1200">
                <a:solidFill>
                  <a:schemeClr val="dk1"/>
                </a:solidFill>
              </a:rPr>
              <a:t>, which stands for Extreme Gradient Boosting, is a scalable, distributed </a:t>
            </a:r>
            <a:r>
              <a:rPr lang="en" sz="1200">
                <a:solidFill>
                  <a:srgbClr val="76B900"/>
                </a:solidFill>
                <a:uFill>
                  <a:noFill/>
                </a:uFill>
                <a:hlinkClick r:id="rId3">
                  <a:extLst>
                    <a:ext uri="{A12FA001-AC4F-418D-AE19-62706E023703}">
                      <ahyp:hlinkClr val="tx"/>
                    </a:ext>
                  </a:extLst>
                </a:hlinkClick>
              </a:rPr>
              <a:t>gradient-boosted</a:t>
            </a:r>
            <a:r>
              <a:rPr lang="en" sz="1200">
                <a:solidFill>
                  <a:schemeClr val="dk1"/>
                </a:solidFill>
              </a:rPr>
              <a:t> decision tree (GBDT) machine learning library. It provides parallel tree boosting and is the leading machine learning library for regression, classification, and ranking problems.</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It’s vital to an understanding of XGBoost to first grasp the machine learning concepts and algorithms that XGBoost builds upon: supervised machine learning, decision trees, ensemble learning, and </a:t>
            </a:r>
            <a:r>
              <a:rPr lang="en" sz="1200">
                <a:solidFill>
                  <a:srgbClr val="76B900"/>
                </a:solidFill>
                <a:uFill>
                  <a:noFill/>
                </a:uFill>
                <a:hlinkClick r:id="rId4">
                  <a:extLst>
                    <a:ext uri="{A12FA001-AC4F-418D-AE19-62706E023703}">
                      <ahyp:hlinkClr val="tx"/>
                    </a:ext>
                  </a:extLst>
                </a:hlinkClick>
              </a:rPr>
              <a:t>gradient boosting</a:t>
            </a: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Supervised machine learning uses algorithms to train a model to find patterns in a dataset with labels and features and then uses the trained model to predict the labels on a new dataset’s features.</a:t>
            </a:r>
            <a:endParaRPr sz="1200">
              <a:solidFill>
                <a:schemeClr val="dk1"/>
              </a:solidFill>
            </a:endParaRPr>
          </a:p>
          <a:p>
            <a:pPr indent="0" lvl="0" marL="0" rtl="0" algn="l">
              <a:spcBef>
                <a:spcPts val="0"/>
              </a:spcBef>
              <a:spcAft>
                <a:spcPts val="0"/>
              </a:spcAft>
              <a:buNone/>
            </a:pPr>
            <a:r>
              <a:t/>
            </a:r>
            <a:endParaRPr sz="1300">
              <a:solidFill>
                <a:srgbClr val="273239"/>
              </a:solidFill>
              <a:highlight>
                <a:srgbClr val="FFFFFF"/>
              </a:highlight>
            </a:endParaRPr>
          </a:p>
          <a:p>
            <a:pPr indent="0" lvl="0" marL="0" rtl="0" algn="l">
              <a:spcBef>
                <a:spcPts val="0"/>
              </a:spcBef>
              <a:spcAft>
                <a:spcPts val="0"/>
              </a:spcAft>
              <a:buNone/>
            </a:pPr>
            <a:r>
              <a:t/>
            </a:r>
            <a:endParaRPr sz="1300">
              <a:solidFill>
                <a:srgbClr val="273239"/>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baafe93d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baafe93d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 XGBoost</a:t>
            </a:r>
            <a:r>
              <a:rPr lang="en">
                <a:solidFill>
                  <a:schemeClr val="dk1"/>
                </a:solidFill>
              </a:rPr>
              <a:t> the results further improved. We managed to get 100% accuracy for trained dataset with XGBoost. However, the accuracy for the test dataset however marginally deproved.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53f10cf2e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53f10cf2e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Lastly, we did cross-validation to find the optimal tuning parameters for a machine learning problem.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baafe93df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9baafe93df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we may encounter overfitting, which means our machine learning model trains too specifically on our training dataset and causes higher levels of error when applied to our test datasets. Or, we may run into underfitting, which means our model doesn’t train specifically enough to our training dataset. This also leads to higher levels of error when applied to test datasets. Hence, the best estimate for random forest classifier is a max depth of 10 and estimator of 300, with a accuracy of 94.0%. XGBoost is a lot more complex with many different variables but the best estimator has a accuracy of 93.5%. Since the dataset is already very close to being 100 % accurate, it is very hard to use a machine learning model to further improve the dataset. And if the model further improves, it may be overfitting of the data.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 the models above did a very good job in predicting the income from our dataset.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baafe93d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baafe93d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However, this doesn’t mean it would still be accurate when putting it into real world situations. First of all, our dataset only has a sample size of 1000, which isn’t exactly a lot, and this may lead to inaccuracies. Also, our accuracies for the training models seemed a little too high, which may mean that it is biased. To get a more realistic prediction of high income, we can gather more similar datasets from other sources. It would be a more accurate representation of income in relation to the datas, allowing us to better predict how we are able to get higher income.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5786c04a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5786c04a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53f10cf2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53f10cf2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group’s motivation. The doughhhhhhhh. How to get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baafe93d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baafe93d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 want to get rich</a:t>
            </a:r>
            <a:endParaRPr/>
          </a:p>
          <a:p>
            <a:pPr indent="0" lvl="0" marL="0" rtl="0" algn="l">
              <a:spcBef>
                <a:spcPts val="0"/>
              </a:spcBef>
              <a:spcAft>
                <a:spcPts val="0"/>
              </a:spcAft>
              <a:buNone/>
            </a:pPr>
            <a:r>
              <a:rPr lang="en"/>
              <a:t>Hence we chose this dataset from ……</a:t>
            </a:r>
            <a:endParaRPr/>
          </a:p>
          <a:p>
            <a:pPr indent="0" lvl="0" marL="0" rtl="0" algn="l">
              <a:spcBef>
                <a:spcPts val="0"/>
              </a:spcBef>
              <a:spcAft>
                <a:spcPts val="0"/>
              </a:spcAft>
              <a:buNone/>
            </a:pPr>
            <a:r>
              <a:rPr lang="en"/>
              <a:t>We’ll use the variables in this dataset to predict a high income, and that’ll be our problem statement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53f10cf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53f10cf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53f10cf2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53f10cf2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different </a:t>
            </a:r>
            <a:r>
              <a:rPr lang="en"/>
              <a:t>variables</a:t>
            </a:r>
            <a:r>
              <a:rPr lang="en"/>
              <a:t> we have. Job title, Gender, Age, Performance evaluation, education, dept, seniority, Base pay and Bonus. </a:t>
            </a:r>
            <a:endParaRPr/>
          </a:p>
          <a:p>
            <a:pPr indent="0" lvl="0" marL="0" rtl="0" algn="l">
              <a:spcBef>
                <a:spcPts val="0"/>
              </a:spcBef>
              <a:spcAft>
                <a:spcPts val="0"/>
              </a:spcAft>
              <a:buNone/>
            </a:pPr>
            <a:r>
              <a:rPr lang="en"/>
              <a:t>The Data is generally evenly spread out.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baafe93df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baafe93df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left you see the combination</a:t>
            </a:r>
            <a:endParaRPr/>
          </a:p>
          <a:p>
            <a:pPr indent="0" lvl="0" marL="0" rtl="0" algn="l">
              <a:spcBef>
                <a:spcPts val="0"/>
              </a:spcBef>
              <a:spcAft>
                <a:spcPts val="0"/>
              </a:spcAft>
              <a:buNone/>
            </a:pPr>
            <a:r>
              <a:rPr lang="en"/>
              <a:t>Since we want the overall pay, we decided to combine the base pay and bonus to get the overall income. And here are the plots for income. And throughout our analysis later on, we will be investigating the effects of the different variables on income</a:t>
            </a:r>
            <a:endParaRPr/>
          </a:p>
          <a:p>
            <a:pPr indent="0" lvl="0" marL="0" rtl="0" algn="l">
              <a:spcBef>
                <a:spcPts val="0"/>
              </a:spcBef>
              <a:spcAft>
                <a:spcPts val="0"/>
              </a:spcAft>
              <a:buNone/>
            </a:pPr>
            <a:r>
              <a:rPr lang="en"/>
              <a:t>The figure on the right shows the correlation of the different </a:t>
            </a:r>
            <a:r>
              <a:rPr lang="en"/>
              <a:t>variables</a:t>
            </a:r>
            <a:r>
              <a:rPr lang="en"/>
              <a:t>. Looking at the correlation for income, it has the highest correlations with age, seniority and base pay. </a:t>
            </a:r>
            <a:r>
              <a:rPr lang="en"/>
              <a:t>However</a:t>
            </a:r>
            <a:r>
              <a:rPr lang="en"/>
              <a:t>, since income is made up of base pay and bonus, we should then exclude out </a:t>
            </a:r>
            <a:r>
              <a:rPr lang="en"/>
              <a:t>base pay</a:t>
            </a:r>
            <a:r>
              <a:rPr lang="en"/>
              <a:t> from the analysis of income.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income is a numeric value and we would like to get the rough estimate of how much income we can get given the different </a:t>
            </a:r>
            <a:r>
              <a:rPr lang="en"/>
              <a:t>variables</a:t>
            </a:r>
            <a:r>
              <a:rPr lang="en"/>
              <a:t>, we used a linear regression model to estimate income.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41.jpg"/><Relationship Id="rId4" Type="http://schemas.openxmlformats.org/officeDocument/2006/relationships/image" Target="../media/image35.jpg"/><Relationship Id="rId5" Type="http://schemas.openxmlformats.org/officeDocument/2006/relationships/image" Target="../media/image48.jpg"/><Relationship Id="rId6" Type="http://schemas.openxmlformats.org/officeDocument/2006/relationships/image" Target="../media/image47.jpg"/><Relationship Id="rId7" Type="http://schemas.openxmlformats.org/officeDocument/2006/relationships/image" Target="../media/image4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44.png"/><Relationship Id="rId6"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52.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slide" Target="/ppt/slid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12.xml"/><Relationship Id="rId4" Type="http://schemas.openxmlformats.org/officeDocument/2006/relationships/slide" Target="/ppt/slides/slide3.xml"/><Relationship Id="rId5" Type="http://schemas.openxmlformats.org/officeDocument/2006/relationships/slide" Target="/ppt/slides/slide9.xml"/><Relationship Id="rId6" Type="http://schemas.openxmlformats.org/officeDocument/2006/relationships/slide" Target="/ppt/slides/slide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59.jpg"/><Relationship Id="rId4" Type="http://schemas.openxmlformats.org/officeDocument/2006/relationships/image" Target="../media/image55.jpg"/><Relationship Id="rId5" Type="http://schemas.openxmlformats.org/officeDocument/2006/relationships/image" Target="../media/image6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slide" Target="/ppt/slid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35.jpg"/><Relationship Id="rId7" Type="http://schemas.openxmlformats.org/officeDocument/2006/relationships/image" Target="../media/image31.png"/><Relationship Id="rId8"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6.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How to Get RICHHHHHH</a:t>
            </a:r>
            <a:endParaRPr/>
          </a:p>
        </p:txBody>
      </p:sp>
      <p:sp>
        <p:nvSpPr>
          <p:cNvPr id="144" name="Google Shape;144;p29"/>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SC1015 mini project</a:t>
            </a:r>
            <a:endParaRPr/>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
        <p:nvSpPr>
          <p:cNvPr id="146" name="Google Shape;146;p29"/>
          <p:cNvSpPr txBox="1"/>
          <p:nvPr/>
        </p:nvSpPr>
        <p:spPr>
          <a:xfrm>
            <a:off x="6732375" y="3889000"/>
            <a:ext cx="234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Chieh Hsiang, Ren You, Aden</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idx="4294967295" type="subTitle"/>
          </p:nvPr>
        </p:nvSpPr>
        <p:spPr>
          <a:xfrm>
            <a:off x="0" y="771000"/>
            <a:ext cx="3666300" cy="36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ourier New"/>
                <a:ea typeface="Courier New"/>
                <a:cs typeface="Courier New"/>
                <a:sym typeface="Courier New"/>
              </a:rPr>
              <a:t> 0   JobTitle   1000 non-null   object</a:t>
            </a:r>
            <a:endParaRPr b="1" sz="1100">
              <a:latin typeface="Courier New"/>
              <a:ea typeface="Courier New"/>
              <a:cs typeface="Courier New"/>
              <a:sym typeface="Courier New"/>
            </a:endParaRPr>
          </a:p>
          <a:p>
            <a:pPr indent="0" lvl="0" marL="0" rtl="0" algn="l">
              <a:spcBef>
                <a:spcPts val="1600"/>
              </a:spcBef>
              <a:spcAft>
                <a:spcPts val="0"/>
              </a:spcAft>
              <a:buNone/>
            </a:pPr>
            <a:r>
              <a:rPr b="1" lang="en" sz="1100">
                <a:latin typeface="Courier New"/>
                <a:ea typeface="Courier New"/>
                <a:cs typeface="Courier New"/>
                <a:sym typeface="Courier New"/>
              </a:rPr>
              <a:t> 1   Gender     1000 non-null   object</a:t>
            </a:r>
            <a:endParaRPr b="1" sz="1100">
              <a:latin typeface="Courier New"/>
              <a:ea typeface="Courier New"/>
              <a:cs typeface="Courier New"/>
              <a:sym typeface="Courier New"/>
            </a:endParaRPr>
          </a:p>
          <a:p>
            <a:pPr indent="0" lvl="0" marL="0" rtl="0" algn="l">
              <a:spcBef>
                <a:spcPts val="1600"/>
              </a:spcBef>
              <a:spcAft>
                <a:spcPts val="0"/>
              </a:spcAft>
              <a:buNone/>
            </a:pPr>
            <a:r>
              <a:rPr b="1" lang="en" sz="1100">
                <a:latin typeface="Courier New"/>
                <a:ea typeface="Courier New"/>
                <a:cs typeface="Courier New"/>
                <a:sym typeface="Courier New"/>
              </a:rPr>
              <a:t> 2   Age        1000 non-null   int64 </a:t>
            </a:r>
            <a:endParaRPr b="1" sz="1100">
              <a:latin typeface="Courier New"/>
              <a:ea typeface="Courier New"/>
              <a:cs typeface="Courier New"/>
              <a:sym typeface="Courier New"/>
            </a:endParaRPr>
          </a:p>
          <a:p>
            <a:pPr indent="0" lvl="0" marL="0" rtl="0" algn="l">
              <a:spcBef>
                <a:spcPts val="1600"/>
              </a:spcBef>
              <a:spcAft>
                <a:spcPts val="0"/>
              </a:spcAft>
              <a:buNone/>
            </a:pPr>
            <a:r>
              <a:rPr b="1" lang="en" sz="1100">
                <a:latin typeface="Courier New"/>
                <a:ea typeface="Courier New"/>
                <a:cs typeface="Courier New"/>
                <a:sym typeface="Courier New"/>
              </a:rPr>
              <a:t> 3   PerfEval   1000 non-null   int64 </a:t>
            </a:r>
            <a:endParaRPr b="1" sz="1100">
              <a:latin typeface="Courier New"/>
              <a:ea typeface="Courier New"/>
              <a:cs typeface="Courier New"/>
              <a:sym typeface="Courier New"/>
            </a:endParaRPr>
          </a:p>
          <a:p>
            <a:pPr indent="0" lvl="0" marL="0" rtl="0" algn="l">
              <a:spcBef>
                <a:spcPts val="1600"/>
              </a:spcBef>
              <a:spcAft>
                <a:spcPts val="0"/>
              </a:spcAft>
              <a:buNone/>
            </a:pPr>
            <a:r>
              <a:rPr b="1" lang="en" sz="1100">
                <a:latin typeface="Courier New"/>
                <a:ea typeface="Courier New"/>
                <a:cs typeface="Courier New"/>
                <a:sym typeface="Courier New"/>
              </a:rPr>
              <a:t> 4   Education  1000 non-null   object</a:t>
            </a:r>
            <a:endParaRPr b="1" sz="1100">
              <a:latin typeface="Courier New"/>
              <a:ea typeface="Courier New"/>
              <a:cs typeface="Courier New"/>
              <a:sym typeface="Courier New"/>
            </a:endParaRPr>
          </a:p>
          <a:p>
            <a:pPr indent="0" lvl="0" marL="0" rtl="0" algn="l">
              <a:spcBef>
                <a:spcPts val="1600"/>
              </a:spcBef>
              <a:spcAft>
                <a:spcPts val="0"/>
              </a:spcAft>
              <a:buNone/>
            </a:pPr>
            <a:r>
              <a:rPr b="1" lang="en" sz="1100">
                <a:latin typeface="Courier New"/>
                <a:ea typeface="Courier New"/>
                <a:cs typeface="Courier New"/>
                <a:sym typeface="Courier New"/>
              </a:rPr>
              <a:t> 5   Dept       1000 non-null   object</a:t>
            </a:r>
            <a:endParaRPr b="1" sz="1100">
              <a:latin typeface="Courier New"/>
              <a:ea typeface="Courier New"/>
              <a:cs typeface="Courier New"/>
              <a:sym typeface="Courier New"/>
            </a:endParaRPr>
          </a:p>
          <a:p>
            <a:pPr indent="0" lvl="0" marL="0" rtl="0" algn="l">
              <a:spcBef>
                <a:spcPts val="1600"/>
              </a:spcBef>
              <a:spcAft>
                <a:spcPts val="0"/>
              </a:spcAft>
              <a:buNone/>
            </a:pPr>
            <a:r>
              <a:rPr b="1" lang="en" sz="1100">
                <a:latin typeface="Courier New"/>
                <a:ea typeface="Courier New"/>
                <a:cs typeface="Courier New"/>
                <a:sym typeface="Courier New"/>
              </a:rPr>
              <a:t> 6   Seniority  1000 non-null   int64 </a:t>
            </a:r>
            <a:endParaRPr b="1" sz="1100">
              <a:latin typeface="Courier New"/>
              <a:ea typeface="Courier New"/>
              <a:cs typeface="Courier New"/>
              <a:sym typeface="Courier New"/>
            </a:endParaRPr>
          </a:p>
          <a:p>
            <a:pPr indent="0" lvl="0" marL="0" rtl="0" algn="l">
              <a:spcBef>
                <a:spcPts val="1600"/>
              </a:spcBef>
              <a:spcAft>
                <a:spcPts val="0"/>
              </a:spcAft>
              <a:buNone/>
            </a:pPr>
            <a:r>
              <a:rPr b="1" lang="en" sz="1100">
                <a:latin typeface="Courier New"/>
                <a:ea typeface="Courier New"/>
                <a:cs typeface="Courier New"/>
                <a:sym typeface="Courier New"/>
              </a:rPr>
              <a:t> 7   BasePay    1000 non-null   int64 </a:t>
            </a:r>
            <a:endParaRPr b="1" sz="1100">
              <a:latin typeface="Courier New"/>
              <a:ea typeface="Courier New"/>
              <a:cs typeface="Courier New"/>
              <a:sym typeface="Courier New"/>
            </a:endParaRPr>
          </a:p>
          <a:p>
            <a:pPr indent="0" lvl="0" marL="0" rtl="0" algn="l">
              <a:spcBef>
                <a:spcPts val="1600"/>
              </a:spcBef>
              <a:spcAft>
                <a:spcPts val="1600"/>
              </a:spcAft>
              <a:buNone/>
            </a:pPr>
            <a:r>
              <a:rPr b="1" lang="en" sz="1100">
                <a:latin typeface="Courier New"/>
                <a:ea typeface="Courier New"/>
                <a:cs typeface="Courier New"/>
                <a:sym typeface="Courier New"/>
              </a:rPr>
              <a:t> 8   Bonus      1000 non-null   int64</a:t>
            </a:r>
            <a:r>
              <a:rPr lang="en" sz="1100">
                <a:latin typeface="Courier New"/>
                <a:ea typeface="Courier New"/>
                <a:cs typeface="Courier New"/>
                <a:sym typeface="Courier New"/>
              </a:rPr>
              <a:t> </a:t>
            </a:r>
            <a:endParaRPr sz="1600"/>
          </a:p>
        </p:txBody>
      </p:sp>
      <p:pic>
        <p:nvPicPr>
          <p:cNvPr id="246" name="Google Shape;246;p38"/>
          <p:cNvPicPr preferRelativeResize="0"/>
          <p:nvPr/>
        </p:nvPicPr>
        <p:blipFill>
          <a:blip r:embed="rId3">
            <a:alphaModFix/>
          </a:blip>
          <a:stretch>
            <a:fillRect/>
          </a:stretch>
        </p:blipFill>
        <p:spPr>
          <a:xfrm>
            <a:off x="4344025" y="569815"/>
            <a:ext cx="4274326" cy="2113113"/>
          </a:xfrm>
          <a:prstGeom prst="rect">
            <a:avLst/>
          </a:prstGeom>
          <a:noFill/>
          <a:ln>
            <a:noFill/>
          </a:ln>
        </p:spPr>
      </p:pic>
      <p:pic>
        <p:nvPicPr>
          <p:cNvPr id="247" name="Google Shape;247;p38"/>
          <p:cNvPicPr preferRelativeResize="0"/>
          <p:nvPr/>
        </p:nvPicPr>
        <p:blipFill>
          <a:blip r:embed="rId4">
            <a:alphaModFix/>
          </a:blip>
          <a:stretch>
            <a:fillRect/>
          </a:stretch>
        </p:blipFill>
        <p:spPr>
          <a:xfrm>
            <a:off x="4816600" y="2854500"/>
            <a:ext cx="3329175" cy="1518000"/>
          </a:xfrm>
          <a:prstGeom prst="rect">
            <a:avLst/>
          </a:prstGeom>
          <a:noFill/>
          <a:ln>
            <a:noFill/>
          </a:ln>
        </p:spPr>
      </p:pic>
      <p:sp>
        <p:nvSpPr>
          <p:cNvPr id="248" name="Google Shape;248;p38"/>
          <p:cNvSpPr txBox="1"/>
          <p:nvPr/>
        </p:nvSpPr>
        <p:spPr>
          <a:xfrm>
            <a:off x="2019150" y="90925"/>
            <a:ext cx="5105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solidFill>
                  <a:schemeClr val="accent6"/>
                </a:solidFill>
                <a:latin typeface="Roboto Condensed"/>
                <a:ea typeface="Roboto Condensed"/>
                <a:cs typeface="Roboto Condensed"/>
                <a:sym typeface="Roboto Condensed"/>
              </a:rPr>
              <a:t>Train and Test Linear </a:t>
            </a:r>
            <a:r>
              <a:rPr b="1" lang="en" sz="1500" u="sng">
                <a:solidFill>
                  <a:schemeClr val="accent6"/>
                </a:solidFill>
                <a:latin typeface="Roboto Condensed"/>
                <a:ea typeface="Roboto Condensed"/>
                <a:cs typeface="Roboto Condensed"/>
                <a:sym typeface="Roboto Condensed"/>
              </a:rPr>
              <a:t>Regression</a:t>
            </a:r>
            <a:r>
              <a:rPr b="1" lang="en" sz="1500" u="sng">
                <a:solidFill>
                  <a:schemeClr val="accent6"/>
                </a:solidFill>
                <a:latin typeface="Roboto Condensed"/>
                <a:ea typeface="Roboto Condensed"/>
                <a:cs typeface="Roboto Condensed"/>
                <a:sym typeface="Roboto Condensed"/>
              </a:rPr>
              <a:t> with only integer variables</a:t>
            </a:r>
            <a:endParaRPr b="1" sz="1500" u="sng">
              <a:solidFill>
                <a:schemeClr val="accent6"/>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9"/>
          <p:cNvPicPr preferRelativeResize="0"/>
          <p:nvPr/>
        </p:nvPicPr>
        <p:blipFill>
          <a:blip r:embed="rId3">
            <a:alphaModFix/>
          </a:blip>
          <a:stretch>
            <a:fillRect/>
          </a:stretch>
        </p:blipFill>
        <p:spPr>
          <a:xfrm>
            <a:off x="0" y="1279950"/>
            <a:ext cx="5474700" cy="2706550"/>
          </a:xfrm>
          <a:prstGeom prst="rect">
            <a:avLst/>
          </a:prstGeom>
          <a:noFill/>
          <a:ln>
            <a:noFill/>
          </a:ln>
        </p:spPr>
      </p:pic>
      <p:pic>
        <p:nvPicPr>
          <p:cNvPr id="254" name="Google Shape;254;p39"/>
          <p:cNvPicPr preferRelativeResize="0"/>
          <p:nvPr/>
        </p:nvPicPr>
        <p:blipFill>
          <a:blip r:embed="rId4">
            <a:alphaModFix/>
          </a:blip>
          <a:stretch>
            <a:fillRect/>
          </a:stretch>
        </p:blipFill>
        <p:spPr>
          <a:xfrm>
            <a:off x="5474688" y="1279950"/>
            <a:ext cx="3566876" cy="1378100"/>
          </a:xfrm>
          <a:prstGeom prst="rect">
            <a:avLst/>
          </a:prstGeom>
          <a:noFill/>
          <a:ln>
            <a:noFill/>
          </a:ln>
        </p:spPr>
      </p:pic>
      <p:sp>
        <p:nvSpPr>
          <p:cNvPr id="255" name="Google Shape;255;p39"/>
          <p:cNvSpPr txBox="1"/>
          <p:nvPr/>
        </p:nvSpPr>
        <p:spPr>
          <a:xfrm>
            <a:off x="2373450" y="159500"/>
            <a:ext cx="4397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accent6"/>
                </a:solidFill>
                <a:latin typeface="Roboto Condensed"/>
                <a:ea typeface="Roboto Condensed"/>
                <a:cs typeface="Roboto Condensed"/>
                <a:sym typeface="Roboto Condensed"/>
              </a:rPr>
              <a:t>Train and Test Linear Regression with all variables</a:t>
            </a:r>
            <a:endParaRPr b="1" sz="1500" u="sng">
              <a:solidFill>
                <a:schemeClr val="accent6"/>
              </a:solidFill>
              <a:latin typeface="Roboto Condensed"/>
              <a:ea typeface="Roboto Condensed"/>
              <a:cs typeface="Roboto Condensed"/>
              <a:sym typeface="Roboto Condensed"/>
            </a:endParaRPr>
          </a:p>
        </p:txBody>
      </p:sp>
      <p:sp>
        <p:nvSpPr>
          <p:cNvPr id="256" name="Google Shape;256;p39"/>
          <p:cNvSpPr txBox="1"/>
          <p:nvPr/>
        </p:nvSpPr>
        <p:spPr>
          <a:xfrm>
            <a:off x="2715750" y="4260550"/>
            <a:ext cx="371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Done by dummy encoding categorical variables</a:t>
            </a:r>
            <a:endParaRPr>
              <a:latin typeface="Roboto Condensed Light"/>
              <a:ea typeface="Roboto Condensed Light"/>
              <a:cs typeface="Roboto Condensed Light"/>
              <a:sym typeface="Roboto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TREES</a:t>
            </a:r>
            <a:endParaRPr/>
          </a:p>
        </p:txBody>
      </p:sp>
      <p:sp>
        <p:nvSpPr>
          <p:cNvPr id="262" name="Google Shape;262;p40"/>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263" name="Google Shape;263;p40"/>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264" name="Google Shape;264;p40"/>
          <p:cNvGrpSpPr/>
          <p:nvPr/>
        </p:nvGrpSpPr>
        <p:grpSpPr>
          <a:xfrm>
            <a:off x="8089940" y="561326"/>
            <a:ext cx="423413" cy="421569"/>
            <a:chOff x="7703675" y="2541175"/>
            <a:chExt cx="499425" cy="497250"/>
          </a:xfrm>
        </p:grpSpPr>
        <p:sp>
          <p:nvSpPr>
            <p:cNvPr id="265" name="Google Shape;265;p40"/>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0"/>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0"/>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0"/>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40">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8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1"/>
          <p:cNvPicPr preferRelativeResize="0"/>
          <p:nvPr/>
        </p:nvPicPr>
        <p:blipFill>
          <a:blip r:embed="rId3">
            <a:alphaModFix/>
          </a:blip>
          <a:stretch>
            <a:fillRect/>
          </a:stretch>
        </p:blipFill>
        <p:spPr>
          <a:xfrm>
            <a:off x="291675" y="1471613"/>
            <a:ext cx="3971925" cy="2200275"/>
          </a:xfrm>
          <a:prstGeom prst="rect">
            <a:avLst/>
          </a:prstGeom>
          <a:noFill/>
          <a:ln>
            <a:noFill/>
          </a:ln>
        </p:spPr>
      </p:pic>
      <p:sp>
        <p:nvSpPr>
          <p:cNvPr id="276" name="Google Shape;276;p41"/>
          <p:cNvSpPr/>
          <p:nvPr/>
        </p:nvSpPr>
        <p:spPr>
          <a:xfrm>
            <a:off x="3907425" y="2316575"/>
            <a:ext cx="952200" cy="352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$117656.00</a:t>
            </a:r>
            <a:endParaRPr sz="1000"/>
          </a:p>
        </p:txBody>
      </p:sp>
      <p:pic>
        <p:nvPicPr>
          <p:cNvPr id="277" name="Google Shape;277;p41"/>
          <p:cNvPicPr preferRelativeResize="0"/>
          <p:nvPr/>
        </p:nvPicPr>
        <p:blipFill>
          <a:blip r:embed="rId4">
            <a:alphaModFix/>
          </a:blip>
          <a:stretch>
            <a:fillRect/>
          </a:stretch>
        </p:blipFill>
        <p:spPr>
          <a:xfrm>
            <a:off x="5277375" y="1326138"/>
            <a:ext cx="2491225" cy="2491225"/>
          </a:xfrm>
          <a:prstGeom prst="rect">
            <a:avLst/>
          </a:prstGeom>
          <a:noFill/>
          <a:ln>
            <a:noFill/>
          </a:ln>
        </p:spPr>
      </p:pic>
      <p:sp>
        <p:nvSpPr>
          <p:cNvPr id="278" name="Google Shape;278;p41"/>
          <p:cNvSpPr txBox="1"/>
          <p:nvPr/>
        </p:nvSpPr>
        <p:spPr>
          <a:xfrm>
            <a:off x="3393000" y="448500"/>
            <a:ext cx="2358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Roboto Condensed"/>
                <a:ea typeface="Roboto Condensed"/>
                <a:cs typeface="Roboto Condensed"/>
                <a:sym typeface="Roboto Condensed"/>
              </a:rPr>
              <a:t>Finding the 75th Percentile</a:t>
            </a:r>
            <a:endParaRPr b="1" sz="1500">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nvSpPr>
        <p:spPr>
          <a:xfrm>
            <a:off x="3636450" y="133650"/>
            <a:ext cx="1871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Roboto Condensed"/>
                <a:ea typeface="Roboto Condensed"/>
                <a:cs typeface="Roboto Condensed"/>
                <a:sym typeface="Roboto Condensed"/>
              </a:rPr>
              <a:t>Resampling of Data</a:t>
            </a:r>
            <a:endParaRPr b="1" sz="1700">
              <a:latin typeface="Roboto Condensed"/>
              <a:ea typeface="Roboto Condensed"/>
              <a:cs typeface="Roboto Condensed"/>
              <a:sym typeface="Roboto Condensed"/>
            </a:endParaRPr>
          </a:p>
        </p:txBody>
      </p:sp>
      <p:pic>
        <p:nvPicPr>
          <p:cNvPr id="284" name="Google Shape;284;p42"/>
          <p:cNvPicPr preferRelativeResize="0"/>
          <p:nvPr/>
        </p:nvPicPr>
        <p:blipFill>
          <a:blip r:embed="rId3">
            <a:alphaModFix/>
          </a:blip>
          <a:stretch>
            <a:fillRect/>
          </a:stretch>
        </p:blipFill>
        <p:spPr>
          <a:xfrm>
            <a:off x="3071688" y="1205188"/>
            <a:ext cx="3000625" cy="300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nvSpPr>
        <p:spPr>
          <a:xfrm>
            <a:off x="5237338" y="150000"/>
            <a:ext cx="36648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Condensed Light"/>
                <a:ea typeface="Roboto Condensed Light"/>
                <a:cs typeface="Roboto Condensed Light"/>
                <a:sym typeface="Roboto Condensed Light"/>
              </a:rPr>
              <a:t>Decision Tree Classifier</a:t>
            </a:r>
            <a:endParaRPr sz="2100">
              <a:latin typeface="Roboto Condensed Light"/>
              <a:ea typeface="Roboto Condensed Light"/>
              <a:cs typeface="Roboto Condensed Light"/>
              <a:sym typeface="Roboto Condensed Light"/>
            </a:endParaRPr>
          </a:p>
        </p:txBody>
      </p:sp>
      <p:pic>
        <p:nvPicPr>
          <p:cNvPr id="290" name="Google Shape;290;p43"/>
          <p:cNvPicPr preferRelativeResize="0"/>
          <p:nvPr/>
        </p:nvPicPr>
        <p:blipFill>
          <a:blip r:embed="rId3">
            <a:alphaModFix/>
          </a:blip>
          <a:stretch>
            <a:fillRect/>
          </a:stretch>
        </p:blipFill>
        <p:spPr>
          <a:xfrm>
            <a:off x="6812951" y="1023362"/>
            <a:ext cx="2215323" cy="1420500"/>
          </a:xfrm>
          <a:prstGeom prst="rect">
            <a:avLst/>
          </a:prstGeom>
          <a:noFill/>
          <a:ln>
            <a:noFill/>
          </a:ln>
        </p:spPr>
      </p:pic>
      <p:pic>
        <p:nvPicPr>
          <p:cNvPr id="291" name="Google Shape;291;p43"/>
          <p:cNvPicPr preferRelativeResize="0"/>
          <p:nvPr/>
        </p:nvPicPr>
        <p:blipFill>
          <a:blip r:embed="rId4">
            <a:alphaModFix/>
          </a:blip>
          <a:stretch>
            <a:fillRect/>
          </a:stretch>
        </p:blipFill>
        <p:spPr>
          <a:xfrm>
            <a:off x="4679888" y="1023363"/>
            <a:ext cx="2114729" cy="1420500"/>
          </a:xfrm>
          <a:prstGeom prst="rect">
            <a:avLst/>
          </a:prstGeom>
          <a:noFill/>
          <a:ln>
            <a:noFill/>
          </a:ln>
        </p:spPr>
      </p:pic>
      <p:pic>
        <p:nvPicPr>
          <p:cNvPr id="292" name="Google Shape;292;p43"/>
          <p:cNvPicPr preferRelativeResize="0"/>
          <p:nvPr/>
        </p:nvPicPr>
        <p:blipFill>
          <a:blip r:embed="rId5">
            <a:alphaModFix/>
          </a:blip>
          <a:stretch>
            <a:fillRect/>
          </a:stretch>
        </p:blipFill>
        <p:spPr>
          <a:xfrm>
            <a:off x="6812950" y="2414963"/>
            <a:ext cx="2331050" cy="1651400"/>
          </a:xfrm>
          <a:prstGeom prst="rect">
            <a:avLst/>
          </a:prstGeom>
          <a:noFill/>
          <a:ln>
            <a:noFill/>
          </a:ln>
        </p:spPr>
      </p:pic>
      <p:pic>
        <p:nvPicPr>
          <p:cNvPr id="293" name="Google Shape;293;p43"/>
          <p:cNvPicPr preferRelativeResize="0"/>
          <p:nvPr/>
        </p:nvPicPr>
        <p:blipFill>
          <a:blip r:embed="rId6">
            <a:alphaModFix/>
          </a:blip>
          <a:stretch>
            <a:fillRect/>
          </a:stretch>
        </p:blipFill>
        <p:spPr>
          <a:xfrm>
            <a:off x="4661625" y="2492363"/>
            <a:ext cx="2151325" cy="1496600"/>
          </a:xfrm>
          <a:prstGeom prst="rect">
            <a:avLst/>
          </a:prstGeom>
          <a:noFill/>
          <a:ln>
            <a:noFill/>
          </a:ln>
        </p:spPr>
      </p:pic>
      <p:pic>
        <p:nvPicPr>
          <p:cNvPr id="294" name="Google Shape;294;p43"/>
          <p:cNvPicPr preferRelativeResize="0"/>
          <p:nvPr/>
        </p:nvPicPr>
        <p:blipFill>
          <a:blip r:embed="rId7">
            <a:alphaModFix/>
          </a:blip>
          <a:stretch>
            <a:fillRect/>
          </a:stretch>
        </p:blipFill>
        <p:spPr>
          <a:xfrm>
            <a:off x="0" y="657900"/>
            <a:ext cx="4444051" cy="3773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nvSpPr>
        <p:spPr>
          <a:xfrm>
            <a:off x="2521800" y="126975"/>
            <a:ext cx="4100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Condensed Light"/>
                <a:ea typeface="Roboto Condensed Light"/>
                <a:cs typeface="Roboto Condensed Light"/>
                <a:sym typeface="Roboto Condensed Light"/>
              </a:rPr>
              <a:t>Random Forest Classifier</a:t>
            </a:r>
            <a:endParaRPr sz="2100">
              <a:latin typeface="Roboto Condensed Light"/>
              <a:ea typeface="Roboto Condensed Light"/>
              <a:cs typeface="Roboto Condensed Light"/>
              <a:sym typeface="Roboto Condensed Light"/>
            </a:endParaRPr>
          </a:p>
        </p:txBody>
      </p:sp>
      <p:pic>
        <p:nvPicPr>
          <p:cNvPr id="300" name="Google Shape;300;p44"/>
          <p:cNvPicPr preferRelativeResize="0"/>
          <p:nvPr/>
        </p:nvPicPr>
        <p:blipFill>
          <a:blip r:embed="rId3">
            <a:alphaModFix/>
          </a:blip>
          <a:stretch>
            <a:fillRect/>
          </a:stretch>
        </p:blipFill>
        <p:spPr>
          <a:xfrm>
            <a:off x="1619250" y="898625"/>
            <a:ext cx="2905125" cy="1924050"/>
          </a:xfrm>
          <a:prstGeom prst="rect">
            <a:avLst/>
          </a:prstGeom>
          <a:noFill/>
          <a:ln>
            <a:noFill/>
          </a:ln>
        </p:spPr>
      </p:pic>
      <p:pic>
        <p:nvPicPr>
          <p:cNvPr id="301" name="Google Shape;301;p44"/>
          <p:cNvPicPr preferRelativeResize="0"/>
          <p:nvPr/>
        </p:nvPicPr>
        <p:blipFill>
          <a:blip r:embed="rId4">
            <a:alphaModFix/>
          </a:blip>
          <a:stretch>
            <a:fillRect/>
          </a:stretch>
        </p:blipFill>
        <p:spPr>
          <a:xfrm>
            <a:off x="1619250" y="2808694"/>
            <a:ext cx="3000375" cy="1924050"/>
          </a:xfrm>
          <a:prstGeom prst="rect">
            <a:avLst/>
          </a:prstGeom>
          <a:noFill/>
          <a:ln>
            <a:noFill/>
          </a:ln>
        </p:spPr>
      </p:pic>
      <p:pic>
        <p:nvPicPr>
          <p:cNvPr id="302" name="Google Shape;302;p44"/>
          <p:cNvPicPr preferRelativeResize="0"/>
          <p:nvPr/>
        </p:nvPicPr>
        <p:blipFill>
          <a:blip r:embed="rId5">
            <a:alphaModFix/>
          </a:blip>
          <a:stretch>
            <a:fillRect/>
          </a:stretch>
        </p:blipFill>
        <p:spPr>
          <a:xfrm>
            <a:off x="4524375" y="898625"/>
            <a:ext cx="3000375" cy="1924050"/>
          </a:xfrm>
          <a:prstGeom prst="rect">
            <a:avLst/>
          </a:prstGeom>
          <a:noFill/>
          <a:ln>
            <a:noFill/>
          </a:ln>
        </p:spPr>
      </p:pic>
      <p:pic>
        <p:nvPicPr>
          <p:cNvPr id="303" name="Google Shape;303;p44"/>
          <p:cNvPicPr preferRelativeResize="0"/>
          <p:nvPr/>
        </p:nvPicPr>
        <p:blipFill>
          <a:blip r:embed="rId6">
            <a:alphaModFix/>
          </a:blip>
          <a:stretch>
            <a:fillRect/>
          </a:stretch>
        </p:blipFill>
        <p:spPr>
          <a:xfrm>
            <a:off x="4619623" y="2822988"/>
            <a:ext cx="2905125" cy="1895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45"/>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10" name="Google Shape;310;p45"/>
          <p:cNvPicPr preferRelativeResize="0"/>
          <p:nvPr/>
        </p:nvPicPr>
        <p:blipFill>
          <a:blip r:embed="rId3">
            <a:alphaModFix/>
          </a:blip>
          <a:stretch>
            <a:fillRect/>
          </a:stretch>
        </p:blipFill>
        <p:spPr>
          <a:xfrm>
            <a:off x="2166488" y="1"/>
            <a:ext cx="4811025" cy="2501453"/>
          </a:xfrm>
          <a:prstGeom prst="rect">
            <a:avLst/>
          </a:prstGeom>
          <a:noFill/>
          <a:ln>
            <a:noFill/>
          </a:ln>
        </p:spPr>
      </p:pic>
      <p:pic>
        <p:nvPicPr>
          <p:cNvPr id="311" name="Google Shape;311;p45"/>
          <p:cNvPicPr preferRelativeResize="0"/>
          <p:nvPr/>
        </p:nvPicPr>
        <p:blipFill>
          <a:blip r:embed="rId4">
            <a:alphaModFix/>
          </a:blip>
          <a:stretch>
            <a:fillRect/>
          </a:stretch>
        </p:blipFill>
        <p:spPr>
          <a:xfrm>
            <a:off x="2608575" y="2501450"/>
            <a:ext cx="3926850" cy="26601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ph idx="6" type="ctrTitle"/>
          </p:nvPr>
        </p:nvSpPr>
        <p:spPr>
          <a:xfrm>
            <a:off x="1964851" y="-107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XGBoost</a:t>
            </a:r>
            <a:endParaRPr/>
          </a:p>
        </p:txBody>
      </p:sp>
      <p:pic>
        <p:nvPicPr>
          <p:cNvPr id="317" name="Google Shape;317;p46"/>
          <p:cNvPicPr preferRelativeResize="0"/>
          <p:nvPr/>
        </p:nvPicPr>
        <p:blipFill rotWithShape="1">
          <a:blip r:embed="rId3">
            <a:alphaModFix/>
          </a:blip>
          <a:srcRect b="0" l="0" r="13073" t="0"/>
          <a:stretch/>
        </p:blipFill>
        <p:spPr>
          <a:xfrm>
            <a:off x="1544960" y="2697281"/>
            <a:ext cx="3027039" cy="1971669"/>
          </a:xfrm>
          <a:prstGeom prst="rect">
            <a:avLst/>
          </a:prstGeom>
          <a:noFill/>
          <a:ln>
            <a:noFill/>
          </a:ln>
        </p:spPr>
      </p:pic>
      <p:pic>
        <p:nvPicPr>
          <p:cNvPr id="318" name="Google Shape;318;p46"/>
          <p:cNvPicPr preferRelativeResize="0"/>
          <p:nvPr/>
        </p:nvPicPr>
        <p:blipFill>
          <a:blip r:embed="rId4">
            <a:alphaModFix/>
          </a:blip>
          <a:stretch>
            <a:fillRect/>
          </a:stretch>
        </p:blipFill>
        <p:spPr>
          <a:xfrm>
            <a:off x="1544950" y="448850"/>
            <a:ext cx="3027050" cy="2248425"/>
          </a:xfrm>
          <a:prstGeom prst="rect">
            <a:avLst/>
          </a:prstGeom>
          <a:noFill/>
          <a:ln>
            <a:noFill/>
          </a:ln>
        </p:spPr>
      </p:pic>
      <p:pic>
        <p:nvPicPr>
          <p:cNvPr id="319" name="Google Shape;319;p46"/>
          <p:cNvPicPr preferRelativeResize="0"/>
          <p:nvPr/>
        </p:nvPicPr>
        <p:blipFill>
          <a:blip r:embed="rId5">
            <a:alphaModFix/>
          </a:blip>
          <a:stretch>
            <a:fillRect/>
          </a:stretch>
        </p:blipFill>
        <p:spPr>
          <a:xfrm>
            <a:off x="4572000" y="2697275"/>
            <a:ext cx="3027050" cy="1971675"/>
          </a:xfrm>
          <a:prstGeom prst="rect">
            <a:avLst/>
          </a:prstGeom>
          <a:noFill/>
          <a:ln>
            <a:noFill/>
          </a:ln>
        </p:spPr>
      </p:pic>
      <p:pic>
        <p:nvPicPr>
          <p:cNvPr id="320" name="Google Shape;320;p46"/>
          <p:cNvPicPr preferRelativeResize="0"/>
          <p:nvPr/>
        </p:nvPicPr>
        <p:blipFill>
          <a:blip r:embed="rId6">
            <a:alphaModFix/>
          </a:blip>
          <a:stretch>
            <a:fillRect/>
          </a:stretch>
        </p:blipFill>
        <p:spPr>
          <a:xfrm>
            <a:off x="4572000" y="448850"/>
            <a:ext cx="3027050" cy="2248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Cross-Validation</a:t>
            </a:r>
            <a:endParaRPr/>
          </a:p>
        </p:txBody>
      </p:sp>
      <p:sp>
        <p:nvSpPr>
          <p:cNvPr id="327" name="Google Shape;327;p47"/>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328" name="Google Shape;328;p47"/>
          <p:cNvCxnSpPr/>
          <p:nvPr/>
        </p:nvCxnSpPr>
        <p:spPr>
          <a:xfrm>
            <a:off x="2162075"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329" name="Google Shape;329;p47"/>
          <p:cNvGrpSpPr/>
          <p:nvPr/>
        </p:nvGrpSpPr>
        <p:grpSpPr>
          <a:xfrm>
            <a:off x="8089940" y="561326"/>
            <a:ext cx="423413" cy="421569"/>
            <a:chOff x="7703675" y="2541175"/>
            <a:chExt cx="499425" cy="497250"/>
          </a:xfrm>
        </p:grpSpPr>
        <p:sp>
          <p:nvSpPr>
            <p:cNvPr id="330" name="Google Shape;330;p47"/>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7"/>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7"/>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7"/>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1000"/>
                                        <p:tgtEl>
                                          <p:spTgt spid="32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8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2" name="Google Shape;152;p30">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3" name="Google Shape;153;p30"/>
          <p:cNvSpPr txBox="1"/>
          <p:nvPr>
            <p:ph idx="2" type="ctrTitle"/>
          </p:nvPr>
        </p:nvSpPr>
        <p:spPr>
          <a:xfrm>
            <a:off x="379046" y="570978"/>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Problem Statement</a:t>
            </a:r>
            <a:endParaRPr/>
          </a:p>
        </p:txBody>
      </p:sp>
      <p:sp>
        <p:nvSpPr>
          <p:cNvPr id="154" name="Google Shape;154;p30">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5" name="Google Shape;155;p30">
            <a:hlinkClick action="ppaction://hlinksldjump" r:id="rId5"/>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6" name="Google Shape;156;p30">
            <a:hlinkClick action="ppaction://hlinksldjump" r:id="rId6"/>
          </p:cNvPr>
          <p:cNvSpPr txBox="1"/>
          <p:nvPr>
            <p:ph idx="6" type="title"/>
          </p:nvPr>
        </p:nvSpPr>
        <p:spPr>
          <a:xfrm>
            <a:off x="5922008" y="2119185"/>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7" name="Google Shape;157;p30">
            <a:hlinkClick/>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8" name="Google Shape;158;p30">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59" name="Google Shape;159;p30"/>
          <p:cNvSpPr txBox="1"/>
          <p:nvPr>
            <p:ph idx="9" type="ctrTitle"/>
          </p:nvPr>
        </p:nvSpPr>
        <p:spPr>
          <a:xfrm>
            <a:off x="379046" y="15423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Dataset &amp; Visualisation</a:t>
            </a:r>
            <a:endParaRPr/>
          </a:p>
        </p:txBody>
      </p:sp>
      <p:sp>
        <p:nvSpPr>
          <p:cNvPr id="160" name="Google Shape;160;p30"/>
          <p:cNvSpPr txBox="1"/>
          <p:nvPr>
            <p:ph idx="14" type="ctrTitle"/>
          </p:nvPr>
        </p:nvSpPr>
        <p:spPr>
          <a:xfrm>
            <a:off x="390446" y="2393711"/>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Linear Regression</a:t>
            </a:r>
            <a:endParaRPr/>
          </a:p>
        </p:txBody>
      </p:sp>
      <p:sp>
        <p:nvSpPr>
          <p:cNvPr id="161" name="Google Shape;161;p30"/>
          <p:cNvSpPr txBox="1"/>
          <p:nvPr>
            <p:ph idx="16" type="ctrTitle"/>
          </p:nvPr>
        </p:nvSpPr>
        <p:spPr>
          <a:xfrm>
            <a:off x="6811558" y="377315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62" name="Google Shape;162;p30"/>
          <p:cNvSpPr txBox="1"/>
          <p:nvPr>
            <p:ph idx="18" type="ctrTitle"/>
          </p:nvPr>
        </p:nvSpPr>
        <p:spPr>
          <a:xfrm>
            <a:off x="6779558" y="193592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Trees</a:t>
            </a:r>
            <a:endParaRPr/>
          </a:p>
        </p:txBody>
      </p:sp>
      <p:sp>
        <p:nvSpPr>
          <p:cNvPr id="163" name="Google Shape;163;p30"/>
          <p:cNvSpPr txBox="1"/>
          <p:nvPr>
            <p:ph idx="20" type="ctrTitle"/>
          </p:nvPr>
        </p:nvSpPr>
        <p:spPr>
          <a:xfrm>
            <a:off x="6779408" y="281461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Cross Validation</a:t>
            </a:r>
            <a:endParaRPr/>
          </a:p>
        </p:txBody>
      </p:sp>
      <p:cxnSp>
        <p:nvCxnSpPr>
          <p:cNvPr id="164" name="Google Shape;164;p30"/>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65" name="Google Shape;165;p30"/>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8"/>
          <p:cNvPicPr preferRelativeResize="0"/>
          <p:nvPr/>
        </p:nvPicPr>
        <p:blipFill>
          <a:blip r:embed="rId3">
            <a:alphaModFix/>
          </a:blip>
          <a:stretch>
            <a:fillRect/>
          </a:stretch>
        </p:blipFill>
        <p:spPr>
          <a:xfrm>
            <a:off x="576263" y="629975"/>
            <a:ext cx="7991475" cy="952500"/>
          </a:xfrm>
          <a:prstGeom prst="rect">
            <a:avLst/>
          </a:prstGeom>
          <a:noFill/>
          <a:ln>
            <a:noFill/>
          </a:ln>
        </p:spPr>
      </p:pic>
      <p:pic>
        <p:nvPicPr>
          <p:cNvPr id="340" name="Google Shape;340;p48"/>
          <p:cNvPicPr preferRelativeResize="0"/>
          <p:nvPr/>
        </p:nvPicPr>
        <p:blipFill>
          <a:blip r:embed="rId4">
            <a:alphaModFix/>
          </a:blip>
          <a:stretch>
            <a:fillRect/>
          </a:stretch>
        </p:blipFill>
        <p:spPr>
          <a:xfrm>
            <a:off x="2738425" y="1787125"/>
            <a:ext cx="3667125" cy="495300"/>
          </a:xfrm>
          <a:prstGeom prst="rect">
            <a:avLst/>
          </a:prstGeom>
          <a:noFill/>
          <a:ln>
            <a:noFill/>
          </a:ln>
        </p:spPr>
      </p:pic>
      <p:pic>
        <p:nvPicPr>
          <p:cNvPr id="341" name="Google Shape;341;p48"/>
          <p:cNvPicPr preferRelativeResize="0"/>
          <p:nvPr/>
        </p:nvPicPr>
        <p:blipFill>
          <a:blip r:embed="rId5">
            <a:alphaModFix/>
          </a:blip>
          <a:stretch>
            <a:fillRect/>
          </a:stretch>
        </p:blipFill>
        <p:spPr>
          <a:xfrm>
            <a:off x="1857338" y="2630364"/>
            <a:ext cx="5429250" cy="2219325"/>
          </a:xfrm>
          <a:prstGeom prst="rect">
            <a:avLst/>
          </a:prstGeom>
          <a:noFill/>
          <a:ln>
            <a:noFill/>
          </a:ln>
        </p:spPr>
      </p:pic>
      <p:sp>
        <p:nvSpPr>
          <p:cNvPr id="342" name="Google Shape;342;p48"/>
          <p:cNvSpPr txBox="1"/>
          <p:nvPr/>
        </p:nvSpPr>
        <p:spPr>
          <a:xfrm>
            <a:off x="3442925" y="229775"/>
            <a:ext cx="225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Random Forest</a:t>
            </a:r>
            <a:endParaRPr>
              <a:latin typeface="Roboto Condensed Light"/>
              <a:ea typeface="Roboto Condensed Light"/>
              <a:cs typeface="Roboto Condensed Light"/>
              <a:sym typeface="Roboto Condensed Light"/>
            </a:endParaRPr>
          </a:p>
        </p:txBody>
      </p:sp>
      <p:sp>
        <p:nvSpPr>
          <p:cNvPr id="343" name="Google Shape;343;p48"/>
          <p:cNvSpPr txBox="1"/>
          <p:nvPr/>
        </p:nvSpPr>
        <p:spPr>
          <a:xfrm>
            <a:off x="3442913" y="2282425"/>
            <a:ext cx="225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XGBoost</a:t>
            </a:r>
            <a:endParaRPr>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9">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9"/>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350" name="Google Shape;350;p49"/>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351" name="Google Shape;351;p49"/>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352" name="Google Shape;352;p49"/>
          <p:cNvGrpSpPr/>
          <p:nvPr/>
        </p:nvGrpSpPr>
        <p:grpSpPr>
          <a:xfrm>
            <a:off x="8089940" y="561326"/>
            <a:ext cx="423413" cy="421569"/>
            <a:chOff x="7703675" y="2541175"/>
            <a:chExt cx="499425" cy="497250"/>
          </a:xfrm>
        </p:grpSpPr>
        <p:sp>
          <p:nvSpPr>
            <p:cNvPr id="353" name="Google Shape;353;p49"/>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9"/>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9"/>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9"/>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9"/>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8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0"/>
          <p:cNvSpPr txBox="1"/>
          <p:nvPr/>
        </p:nvSpPr>
        <p:spPr>
          <a:xfrm>
            <a:off x="-1489875" y="998550"/>
            <a:ext cx="704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363" name="Google Shape;363;p50"/>
          <p:cNvPicPr preferRelativeResize="0"/>
          <p:nvPr/>
        </p:nvPicPr>
        <p:blipFill>
          <a:blip r:embed="rId3">
            <a:alphaModFix/>
          </a:blip>
          <a:stretch>
            <a:fillRect/>
          </a:stretch>
        </p:blipFill>
        <p:spPr>
          <a:xfrm>
            <a:off x="367750" y="241425"/>
            <a:ext cx="1371600" cy="2047875"/>
          </a:xfrm>
          <a:prstGeom prst="rect">
            <a:avLst/>
          </a:prstGeom>
          <a:noFill/>
          <a:ln>
            <a:noFill/>
          </a:ln>
        </p:spPr>
      </p:pic>
      <p:pic>
        <p:nvPicPr>
          <p:cNvPr id="364" name="Google Shape;364;p50"/>
          <p:cNvPicPr preferRelativeResize="0"/>
          <p:nvPr/>
        </p:nvPicPr>
        <p:blipFill rotWithShape="1">
          <a:blip r:embed="rId4">
            <a:alphaModFix/>
          </a:blip>
          <a:srcRect b="0" l="0" r="13073" t="0"/>
          <a:stretch/>
        </p:blipFill>
        <p:spPr>
          <a:xfrm>
            <a:off x="4701979" y="2549178"/>
            <a:ext cx="1734650" cy="1129875"/>
          </a:xfrm>
          <a:prstGeom prst="rect">
            <a:avLst/>
          </a:prstGeom>
          <a:noFill/>
          <a:ln>
            <a:noFill/>
          </a:ln>
        </p:spPr>
      </p:pic>
      <p:pic>
        <p:nvPicPr>
          <p:cNvPr id="365" name="Google Shape;365;p50"/>
          <p:cNvPicPr preferRelativeResize="0"/>
          <p:nvPr/>
        </p:nvPicPr>
        <p:blipFill>
          <a:blip r:embed="rId5">
            <a:alphaModFix/>
          </a:blip>
          <a:stretch>
            <a:fillRect/>
          </a:stretch>
        </p:blipFill>
        <p:spPr>
          <a:xfrm>
            <a:off x="2481300" y="2549175"/>
            <a:ext cx="1761923" cy="1129875"/>
          </a:xfrm>
          <a:prstGeom prst="rect">
            <a:avLst/>
          </a:prstGeom>
          <a:noFill/>
          <a:ln>
            <a:noFill/>
          </a:ln>
        </p:spPr>
      </p:pic>
      <p:pic>
        <p:nvPicPr>
          <p:cNvPr id="366" name="Google Shape;366;p50"/>
          <p:cNvPicPr preferRelativeResize="0"/>
          <p:nvPr/>
        </p:nvPicPr>
        <p:blipFill>
          <a:blip r:embed="rId6">
            <a:alphaModFix/>
          </a:blip>
          <a:stretch>
            <a:fillRect/>
          </a:stretch>
        </p:blipFill>
        <p:spPr>
          <a:xfrm>
            <a:off x="340472" y="2549173"/>
            <a:ext cx="1682066" cy="1129875"/>
          </a:xfrm>
          <a:prstGeom prst="rect">
            <a:avLst/>
          </a:prstGeom>
          <a:noFill/>
          <a:ln>
            <a:noFill/>
          </a:ln>
        </p:spPr>
      </p:pic>
      <p:pic>
        <p:nvPicPr>
          <p:cNvPr id="367" name="Google Shape;367;p50"/>
          <p:cNvPicPr preferRelativeResize="0"/>
          <p:nvPr/>
        </p:nvPicPr>
        <p:blipFill>
          <a:blip r:embed="rId7">
            <a:alphaModFix/>
          </a:blip>
          <a:stretch>
            <a:fillRect/>
          </a:stretch>
        </p:blipFill>
        <p:spPr>
          <a:xfrm>
            <a:off x="2078950" y="998550"/>
            <a:ext cx="2566626" cy="991650"/>
          </a:xfrm>
          <a:prstGeom prst="rect">
            <a:avLst/>
          </a:prstGeom>
          <a:noFill/>
          <a:ln>
            <a:noFill/>
          </a:ln>
        </p:spPr>
      </p:pic>
      <p:sp>
        <p:nvSpPr>
          <p:cNvPr id="368" name="Google Shape;368;p50"/>
          <p:cNvSpPr txBox="1"/>
          <p:nvPr/>
        </p:nvSpPr>
        <p:spPr>
          <a:xfrm>
            <a:off x="2676463" y="2044875"/>
            <a:ext cx="1371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Condensed Light"/>
                <a:ea typeface="Roboto Condensed Light"/>
                <a:cs typeface="Roboto Condensed Light"/>
                <a:sym typeface="Roboto Condensed Light"/>
              </a:rPr>
              <a:t>Linear Regression</a:t>
            </a:r>
            <a:endParaRPr sz="1300">
              <a:latin typeface="Roboto Condensed Light"/>
              <a:ea typeface="Roboto Condensed Light"/>
              <a:cs typeface="Roboto Condensed Light"/>
              <a:sym typeface="Roboto Condensed Light"/>
            </a:endParaRPr>
          </a:p>
        </p:txBody>
      </p:sp>
      <p:sp>
        <p:nvSpPr>
          <p:cNvPr id="369" name="Google Shape;369;p50"/>
          <p:cNvSpPr txBox="1"/>
          <p:nvPr/>
        </p:nvSpPr>
        <p:spPr>
          <a:xfrm>
            <a:off x="4883500" y="3760025"/>
            <a:ext cx="1371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Roboto Condensed Light"/>
                <a:ea typeface="Roboto Condensed Light"/>
                <a:cs typeface="Roboto Condensed Light"/>
                <a:sym typeface="Roboto Condensed Light"/>
              </a:rPr>
              <a:t>XGBoost</a:t>
            </a:r>
            <a:endParaRPr sz="1300">
              <a:latin typeface="Roboto Condensed Light"/>
              <a:ea typeface="Roboto Condensed Light"/>
              <a:cs typeface="Roboto Condensed Light"/>
              <a:sym typeface="Roboto Condensed Light"/>
            </a:endParaRPr>
          </a:p>
        </p:txBody>
      </p:sp>
      <p:sp>
        <p:nvSpPr>
          <p:cNvPr id="370" name="Google Shape;370;p50"/>
          <p:cNvSpPr txBox="1"/>
          <p:nvPr/>
        </p:nvSpPr>
        <p:spPr>
          <a:xfrm>
            <a:off x="2676463" y="3760025"/>
            <a:ext cx="1371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Roboto Condensed Light"/>
                <a:ea typeface="Roboto Condensed Light"/>
                <a:cs typeface="Roboto Condensed Light"/>
                <a:sym typeface="Roboto Condensed Light"/>
              </a:rPr>
              <a:t>Random Forest</a:t>
            </a:r>
            <a:endParaRPr sz="1300">
              <a:latin typeface="Roboto Condensed Light"/>
              <a:ea typeface="Roboto Condensed Light"/>
              <a:cs typeface="Roboto Condensed Light"/>
              <a:sym typeface="Roboto Condensed Light"/>
            </a:endParaRPr>
          </a:p>
        </p:txBody>
      </p:sp>
      <p:sp>
        <p:nvSpPr>
          <p:cNvPr id="371" name="Google Shape;371;p50"/>
          <p:cNvSpPr txBox="1"/>
          <p:nvPr/>
        </p:nvSpPr>
        <p:spPr>
          <a:xfrm>
            <a:off x="495713" y="3760025"/>
            <a:ext cx="1371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Roboto Condensed Light"/>
                <a:ea typeface="Roboto Condensed Light"/>
                <a:cs typeface="Roboto Condensed Light"/>
                <a:sym typeface="Roboto Condensed Light"/>
              </a:rPr>
              <a:t>Decision Tree</a:t>
            </a:r>
            <a:endParaRPr sz="1300">
              <a:latin typeface="Roboto Condensed Light"/>
              <a:ea typeface="Roboto Condensed Light"/>
              <a:cs typeface="Roboto Condensed Light"/>
              <a:sym typeface="Roboto Condensed Light"/>
            </a:endParaRPr>
          </a:p>
        </p:txBody>
      </p:sp>
      <p:pic>
        <p:nvPicPr>
          <p:cNvPr id="372" name="Google Shape;372;p50"/>
          <p:cNvPicPr preferRelativeResize="0"/>
          <p:nvPr/>
        </p:nvPicPr>
        <p:blipFill>
          <a:blip r:embed="rId8">
            <a:alphaModFix/>
          </a:blip>
          <a:stretch>
            <a:fillRect/>
          </a:stretch>
        </p:blipFill>
        <p:spPr>
          <a:xfrm>
            <a:off x="6688954" y="152400"/>
            <a:ext cx="2213285"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nvSpPr>
        <p:spPr>
          <a:xfrm>
            <a:off x="1990050" y="1194025"/>
            <a:ext cx="4868100" cy="264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0">
                <a:latin typeface="Roboto Condensed"/>
                <a:ea typeface="Roboto Condensed"/>
                <a:cs typeface="Roboto Condensed"/>
                <a:sym typeface="Roboto Condensed"/>
              </a:rPr>
              <a:t>THANK</a:t>
            </a:r>
            <a:endParaRPr b="1" sz="8000">
              <a:latin typeface="Roboto Condensed"/>
              <a:ea typeface="Roboto Condensed"/>
              <a:cs typeface="Roboto Condensed"/>
              <a:sym typeface="Roboto Condensed"/>
            </a:endParaRPr>
          </a:p>
          <a:p>
            <a:pPr indent="0" lvl="0" marL="0" rtl="0" algn="ctr">
              <a:spcBef>
                <a:spcPts val="0"/>
              </a:spcBef>
              <a:spcAft>
                <a:spcPts val="0"/>
              </a:spcAft>
              <a:buNone/>
            </a:pPr>
            <a:r>
              <a:rPr b="1" lang="en" sz="8000">
                <a:latin typeface="Roboto Condensed"/>
                <a:ea typeface="Roboto Condensed"/>
                <a:cs typeface="Roboto Condensed"/>
                <a:sym typeface="Roboto Condensed"/>
              </a:rPr>
              <a:t>YOU</a:t>
            </a:r>
            <a:endParaRPr b="1" sz="8000">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1"/>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Problem Statement</a:t>
            </a:r>
            <a:endParaRPr/>
          </a:p>
        </p:txBody>
      </p:sp>
      <p:sp>
        <p:nvSpPr>
          <p:cNvPr id="172" name="Google Shape;172;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73" name="Google Shape;173;p31"/>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174" name="Google Shape;174;p31"/>
          <p:cNvGrpSpPr/>
          <p:nvPr/>
        </p:nvGrpSpPr>
        <p:grpSpPr>
          <a:xfrm>
            <a:off x="8089940" y="561326"/>
            <a:ext cx="423413" cy="421569"/>
            <a:chOff x="7703675" y="2541175"/>
            <a:chExt cx="499425" cy="497250"/>
          </a:xfrm>
        </p:grpSpPr>
        <p:sp>
          <p:nvSpPr>
            <p:cNvPr id="175" name="Google Shape;175;p3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85" name="Google Shape;185;p32"/>
          <p:cNvPicPr preferRelativeResize="0"/>
          <p:nvPr/>
        </p:nvPicPr>
        <p:blipFill>
          <a:blip r:embed="rId3">
            <a:alphaModFix/>
          </a:blip>
          <a:stretch>
            <a:fillRect/>
          </a:stretch>
        </p:blipFill>
        <p:spPr>
          <a:xfrm>
            <a:off x="1670513" y="482675"/>
            <a:ext cx="5802975" cy="417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idx="1" type="subTitle"/>
          </p:nvPr>
        </p:nvSpPr>
        <p:spPr>
          <a:xfrm>
            <a:off x="743550" y="3568175"/>
            <a:ext cx="7656900" cy="10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taken from Kaggle - “Glassdoor - Analyse Gender Pay Gap”</a:t>
            </a:r>
            <a:endParaRPr/>
          </a:p>
          <a:p>
            <a:pPr indent="0" lvl="0" marL="0" rtl="0" algn="l">
              <a:spcBef>
                <a:spcPts val="0"/>
              </a:spcBef>
              <a:spcAft>
                <a:spcPts val="0"/>
              </a:spcAft>
              <a:buNone/>
            </a:pPr>
            <a:r>
              <a:rPr lang="en"/>
              <a:t>Using data science and machine learning to predict income based on different va</a:t>
            </a:r>
            <a:r>
              <a:rPr lang="en"/>
              <a:t>riables as shown in the picture.</a:t>
            </a:r>
            <a:endParaRPr/>
          </a:p>
          <a:p>
            <a:pPr indent="0" lvl="0" marL="0" rtl="0" algn="l">
              <a:spcBef>
                <a:spcPts val="0"/>
              </a:spcBef>
              <a:spcAft>
                <a:spcPts val="0"/>
              </a:spcAft>
              <a:buNone/>
            </a:pPr>
            <a:r>
              <a:rPr lang="en"/>
              <a:t>To allow people to predict how much they can receive in the future, so that they can work towards that goal</a:t>
            </a:r>
            <a:endParaRPr/>
          </a:p>
          <a:p>
            <a:pPr indent="0" lvl="0" marL="0" rtl="0" algn="l">
              <a:spcBef>
                <a:spcPts val="0"/>
              </a:spcBef>
              <a:spcAft>
                <a:spcPts val="0"/>
              </a:spcAft>
              <a:buNone/>
            </a:pPr>
            <a:r>
              <a:rPr lang="en"/>
              <a:t>In life, money is the key indicator to see how successful one is and it is everyone’s goal to be able to earn big bucks</a:t>
            </a:r>
            <a:endParaRPr/>
          </a:p>
        </p:txBody>
      </p:sp>
      <p:cxnSp>
        <p:nvCxnSpPr>
          <p:cNvPr id="191" name="Google Shape;191;p33"/>
          <p:cNvCxnSpPr/>
          <p:nvPr/>
        </p:nvCxnSpPr>
        <p:spPr>
          <a:xfrm>
            <a:off x="4569600" y="1494500"/>
            <a:ext cx="4574400" cy="0"/>
          </a:xfrm>
          <a:prstGeom prst="straightConnector1">
            <a:avLst/>
          </a:prstGeom>
          <a:noFill/>
          <a:ln cap="flat" cmpd="sng" w="9525">
            <a:solidFill>
              <a:srgbClr val="434343"/>
            </a:solidFill>
            <a:prstDash val="solid"/>
            <a:round/>
            <a:headEnd len="med" w="med" type="none"/>
            <a:tailEnd len="med" w="med" type="none"/>
          </a:ln>
        </p:spPr>
      </p:cxnSp>
      <p:cxnSp>
        <p:nvCxnSpPr>
          <p:cNvPr id="192" name="Google Shape;192;p33"/>
          <p:cNvCxnSpPr/>
          <p:nvPr/>
        </p:nvCxnSpPr>
        <p:spPr>
          <a:xfrm>
            <a:off x="0" y="3568175"/>
            <a:ext cx="4574400" cy="0"/>
          </a:xfrm>
          <a:prstGeom prst="straightConnector1">
            <a:avLst/>
          </a:prstGeom>
          <a:noFill/>
          <a:ln cap="flat" cmpd="sng" w="9525">
            <a:solidFill>
              <a:srgbClr val="434343"/>
            </a:solidFill>
            <a:prstDash val="solid"/>
            <a:round/>
            <a:headEnd len="med" w="med" type="none"/>
            <a:tailEnd len="med" w="med" type="none"/>
          </a:ln>
        </p:spPr>
      </p:cxnSp>
      <p:pic>
        <p:nvPicPr>
          <p:cNvPr id="193" name="Google Shape;193;p33"/>
          <p:cNvPicPr preferRelativeResize="0"/>
          <p:nvPr/>
        </p:nvPicPr>
        <p:blipFill>
          <a:blip r:embed="rId3">
            <a:alphaModFix/>
          </a:blip>
          <a:stretch>
            <a:fillRect/>
          </a:stretch>
        </p:blipFill>
        <p:spPr>
          <a:xfrm>
            <a:off x="1724050" y="289100"/>
            <a:ext cx="5695900" cy="3085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&amp; visualisation</a:t>
            </a:r>
            <a:endParaRPr/>
          </a:p>
        </p:txBody>
      </p:sp>
      <p:sp>
        <p:nvSpPr>
          <p:cNvPr id="200" name="Google Shape;200;p34"/>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201" name="Google Shape;201;p34"/>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202" name="Google Shape;202;p34"/>
          <p:cNvGrpSpPr/>
          <p:nvPr/>
        </p:nvGrpSpPr>
        <p:grpSpPr>
          <a:xfrm>
            <a:off x="8089940" y="561326"/>
            <a:ext cx="423413" cy="421569"/>
            <a:chOff x="7703675" y="2541175"/>
            <a:chExt cx="499425" cy="497250"/>
          </a:xfrm>
        </p:grpSpPr>
        <p:sp>
          <p:nvSpPr>
            <p:cNvPr id="203" name="Google Shape;203;p3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8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idx="4294967295" type="ctrTitle"/>
          </p:nvPr>
        </p:nvSpPr>
        <p:spPr>
          <a:xfrm flipH="1">
            <a:off x="0" y="8"/>
            <a:ext cx="5268900" cy="31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Column     Non-Null Count  Dtype </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     --------------  ----- </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0   JobTitle   1000 non-null   object</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1   Gender     1000 non-null   object</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2   Age        1000 non-null   int64 </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3   PerfEval   1000 non-null   int64 </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4   Education  1000 non-null   object</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5   Dept       1000 non-null   object</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6   Seniority  1000 non-null   int64 </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7   BasePay    1000 non-null   int64 </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 8   Bonus      1000 non-null   int64 </a:t>
            </a:r>
            <a:endParaRPr b="0" sz="1400">
              <a:solidFill>
                <a:srgbClr val="171616"/>
              </a:solidFill>
              <a:latin typeface="Courier New"/>
              <a:ea typeface="Courier New"/>
              <a:cs typeface="Courier New"/>
              <a:sym typeface="Courier New"/>
            </a:endParaRPr>
          </a:p>
          <a:p>
            <a:pPr indent="0" lvl="0" marL="0" rtl="0" algn="l">
              <a:spcBef>
                <a:spcPts val="0"/>
              </a:spcBef>
              <a:spcAft>
                <a:spcPts val="0"/>
              </a:spcAft>
              <a:buNone/>
            </a:pPr>
            <a:r>
              <a:rPr b="0" lang="en" sz="1400">
                <a:solidFill>
                  <a:srgbClr val="171616"/>
                </a:solidFill>
                <a:latin typeface="Courier New"/>
                <a:ea typeface="Courier New"/>
                <a:cs typeface="Courier New"/>
                <a:sym typeface="Courier New"/>
              </a:rPr>
              <a:t>dtypes: int64(5), object(4)</a:t>
            </a:r>
            <a:endParaRPr sz="1400"/>
          </a:p>
        </p:txBody>
      </p:sp>
      <p:pic>
        <p:nvPicPr>
          <p:cNvPr id="213" name="Google Shape;213;p35"/>
          <p:cNvPicPr preferRelativeResize="0"/>
          <p:nvPr/>
        </p:nvPicPr>
        <p:blipFill>
          <a:blip r:embed="rId3">
            <a:alphaModFix/>
          </a:blip>
          <a:stretch>
            <a:fillRect/>
          </a:stretch>
        </p:blipFill>
        <p:spPr>
          <a:xfrm>
            <a:off x="5847950" y="265288"/>
            <a:ext cx="2605900" cy="2668025"/>
          </a:xfrm>
          <a:prstGeom prst="rect">
            <a:avLst/>
          </a:prstGeom>
          <a:noFill/>
          <a:ln>
            <a:noFill/>
          </a:ln>
        </p:spPr>
      </p:pic>
      <p:pic>
        <p:nvPicPr>
          <p:cNvPr id="214" name="Google Shape;214;p35"/>
          <p:cNvPicPr preferRelativeResize="0"/>
          <p:nvPr/>
        </p:nvPicPr>
        <p:blipFill>
          <a:blip r:embed="rId4">
            <a:alphaModFix/>
          </a:blip>
          <a:stretch>
            <a:fillRect/>
          </a:stretch>
        </p:blipFill>
        <p:spPr>
          <a:xfrm>
            <a:off x="152400" y="3351008"/>
            <a:ext cx="1640092" cy="1640092"/>
          </a:xfrm>
          <a:prstGeom prst="rect">
            <a:avLst/>
          </a:prstGeom>
          <a:noFill/>
          <a:ln>
            <a:noFill/>
          </a:ln>
        </p:spPr>
      </p:pic>
      <p:pic>
        <p:nvPicPr>
          <p:cNvPr id="215" name="Google Shape;215;p35"/>
          <p:cNvPicPr preferRelativeResize="0"/>
          <p:nvPr/>
        </p:nvPicPr>
        <p:blipFill>
          <a:blip r:embed="rId5">
            <a:alphaModFix/>
          </a:blip>
          <a:stretch>
            <a:fillRect/>
          </a:stretch>
        </p:blipFill>
        <p:spPr>
          <a:xfrm>
            <a:off x="1944892" y="3351008"/>
            <a:ext cx="1640092" cy="1640092"/>
          </a:xfrm>
          <a:prstGeom prst="rect">
            <a:avLst/>
          </a:prstGeom>
          <a:noFill/>
          <a:ln>
            <a:noFill/>
          </a:ln>
        </p:spPr>
      </p:pic>
      <p:pic>
        <p:nvPicPr>
          <p:cNvPr id="216" name="Google Shape;216;p35"/>
          <p:cNvPicPr preferRelativeResize="0"/>
          <p:nvPr/>
        </p:nvPicPr>
        <p:blipFill>
          <a:blip r:embed="rId6">
            <a:alphaModFix/>
          </a:blip>
          <a:stretch>
            <a:fillRect/>
          </a:stretch>
        </p:blipFill>
        <p:spPr>
          <a:xfrm>
            <a:off x="3737384" y="3351008"/>
            <a:ext cx="1640092" cy="1640092"/>
          </a:xfrm>
          <a:prstGeom prst="rect">
            <a:avLst/>
          </a:prstGeom>
          <a:noFill/>
          <a:ln>
            <a:noFill/>
          </a:ln>
        </p:spPr>
      </p:pic>
      <p:pic>
        <p:nvPicPr>
          <p:cNvPr id="217" name="Google Shape;217;p35"/>
          <p:cNvPicPr preferRelativeResize="0"/>
          <p:nvPr/>
        </p:nvPicPr>
        <p:blipFill>
          <a:blip r:embed="rId7">
            <a:alphaModFix/>
          </a:blip>
          <a:stretch>
            <a:fillRect/>
          </a:stretch>
        </p:blipFill>
        <p:spPr>
          <a:xfrm>
            <a:off x="7319050" y="3352675"/>
            <a:ext cx="1636776" cy="1636776"/>
          </a:xfrm>
          <a:prstGeom prst="rect">
            <a:avLst/>
          </a:prstGeom>
          <a:noFill/>
          <a:ln>
            <a:noFill/>
          </a:ln>
        </p:spPr>
      </p:pic>
      <p:pic>
        <p:nvPicPr>
          <p:cNvPr id="218" name="Google Shape;218;p35"/>
          <p:cNvPicPr preferRelativeResize="0"/>
          <p:nvPr/>
        </p:nvPicPr>
        <p:blipFill>
          <a:blip r:embed="rId8">
            <a:alphaModFix/>
          </a:blip>
          <a:stretch>
            <a:fillRect/>
          </a:stretch>
        </p:blipFill>
        <p:spPr>
          <a:xfrm>
            <a:off x="5529875" y="3352663"/>
            <a:ext cx="1636776" cy="1636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6"/>
          <p:cNvPicPr preferRelativeResize="0"/>
          <p:nvPr/>
        </p:nvPicPr>
        <p:blipFill>
          <a:blip r:embed="rId3">
            <a:alphaModFix/>
          </a:blip>
          <a:stretch>
            <a:fillRect/>
          </a:stretch>
        </p:blipFill>
        <p:spPr>
          <a:xfrm>
            <a:off x="633100" y="895117"/>
            <a:ext cx="3529949" cy="3353276"/>
          </a:xfrm>
          <a:prstGeom prst="rect">
            <a:avLst/>
          </a:prstGeom>
          <a:noFill/>
          <a:ln>
            <a:noFill/>
          </a:ln>
        </p:spPr>
      </p:pic>
      <p:pic>
        <p:nvPicPr>
          <p:cNvPr id="224" name="Google Shape;224;p36"/>
          <p:cNvPicPr preferRelativeResize="0"/>
          <p:nvPr/>
        </p:nvPicPr>
        <p:blipFill>
          <a:blip r:embed="rId4">
            <a:alphaModFix/>
          </a:blip>
          <a:stretch>
            <a:fillRect/>
          </a:stretch>
        </p:blipFill>
        <p:spPr>
          <a:xfrm>
            <a:off x="4975398" y="879900"/>
            <a:ext cx="3529949" cy="3657026"/>
          </a:xfrm>
          <a:prstGeom prst="rect">
            <a:avLst/>
          </a:prstGeom>
          <a:noFill/>
          <a:ln>
            <a:noFill/>
          </a:ln>
        </p:spPr>
      </p:pic>
      <p:sp>
        <p:nvSpPr>
          <p:cNvPr id="225" name="Google Shape;225;p36"/>
          <p:cNvSpPr txBox="1"/>
          <p:nvPr/>
        </p:nvSpPr>
        <p:spPr>
          <a:xfrm>
            <a:off x="633025" y="4536925"/>
            <a:ext cx="35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Plot for Income (</a:t>
            </a:r>
            <a:r>
              <a:rPr lang="en">
                <a:latin typeface="Roboto Condensed Light"/>
                <a:ea typeface="Roboto Condensed Light"/>
                <a:cs typeface="Roboto Condensed Light"/>
                <a:sym typeface="Roboto Condensed Light"/>
              </a:rPr>
              <a:t>Base Pay +</a:t>
            </a:r>
            <a:r>
              <a:rPr lang="en">
                <a:latin typeface="Roboto Condensed Light"/>
                <a:ea typeface="Roboto Condensed Light"/>
                <a:cs typeface="Roboto Condensed Light"/>
                <a:sym typeface="Roboto Condensed Light"/>
              </a:rPr>
              <a:t> Bonus)</a:t>
            </a:r>
            <a:endParaRPr>
              <a:latin typeface="Roboto Condensed Light"/>
              <a:ea typeface="Roboto Condensed Light"/>
              <a:cs typeface="Roboto Condensed Light"/>
              <a:sym typeface="Roboto Condensed Light"/>
            </a:endParaRPr>
          </a:p>
        </p:txBody>
      </p:sp>
      <p:sp>
        <p:nvSpPr>
          <p:cNvPr id="226" name="Google Shape;226;p36"/>
          <p:cNvSpPr txBox="1"/>
          <p:nvPr/>
        </p:nvSpPr>
        <p:spPr>
          <a:xfrm>
            <a:off x="4925775" y="309675"/>
            <a:ext cx="286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Heat map showing correlation of all variables</a:t>
            </a:r>
            <a:endParaRPr>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Linear Regression</a:t>
            </a:r>
            <a:endParaRPr/>
          </a:p>
        </p:txBody>
      </p:sp>
      <p:sp>
        <p:nvSpPr>
          <p:cNvPr id="232" name="Google Shape;232;p37"/>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33" name="Google Shape;233;p37"/>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234" name="Google Shape;234;p37"/>
          <p:cNvGrpSpPr/>
          <p:nvPr/>
        </p:nvGrpSpPr>
        <p:grpSpPr>
          <a:xfrm>
            <a:off x="8089940" y="561326"/>
            <a:ext cx="423413" cy="421569"/>
            <a:chOff x="7703675" y="2541175"/>
            <a:chExt cx="499425" cy="497250"/>
          </a:xfrm>
        </p:grpSpPr>
        <p:sp>
          <p:nvSpPr>
            <p:cNvPr id="235" name="Google Shape;235;p37"/>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7"/>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37">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7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